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71" r:id="rId3"/>
    <p:sldId id="256" r:id="rId4"/>
    <p:sldId id="258" r:id="rId5"/>
    <p:sldId id="259" r:id="rId6"/>
    <p:sldId id="260" r:id="rId7"/>
    <p:sldId id="273" r:id="rId8"/>
    <p:sldId id="272" r:id="rId9"/>
    <p:sldId id="268" r:id="rId10"/>
    <p:sldId id="269" r:id="rId11"/>
    <p:sldId id="267" r:id="rId12"/>
    <p:sldId id="277" r:id="rId13"/>
    <p:sldId id="261" r:id="rId1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CF7F595-F88E-4669-A9EC-0F4FB055568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91AB9D8-9B19-4650-9B58-456F5AE38DC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7328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F4C4-2CB3-EE4B-CFFF-219632577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34951-9D5A-15E7-F91A-64F7B5D17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4BCCB-D873-0CF3-02F7-56FFD2A1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8CF63-41B5-4FE8-93C1-2C21199C7630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95E81-6D85-436D-A10D-914CC0C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AA7CA-328B-CD36-4410-1FD9A232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417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5987-0D51-6777-F142-CF80C1CA9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63B7D4-4D00-2A6B-D4D5-EE4824DCF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A7BE3-5AD1-2376-E7FC-CE3C1672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FEA01-0E4E-49FB-919E-7F7B3689B18D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05594-F0D3-47E5-959C-3E90D688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7D69F-6695-8072-EA8F-9352945F6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1483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93538-DD9B-9833-E0C4-77E40D8D0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0A042-AAA7-A833-3C93-4042247A1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DC6FA-9E25-0E89-22E4-AC2A7131D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D14A8-9F4E-4311-A42A-AB0C61214A1E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850D3-A1C8-AE33-608F-09EB6D228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978A6-7506-0288-8428-65AB66F5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7958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A33F-143C-9651-3A3D-F84DB0A0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A0F10-007B-1EB3-E1D0-0E51D2203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E1B65-89A8-DED2-08D7-FB87FC68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8A72-3373-4F33-BEE9-A5A84BE7C7F4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DC18B-4CBD-E57D-728C-40CC5FE22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20A0-9420-A91D-7F39-646ED420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298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15479-0990-2B36-5BBA-BC70D61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8CB4C-CA38-F1FD-6749-E1D3942E9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B67AB-B61C-D78F-3E78-A3943D599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48721-50BD-4CE0-AB41-C2BD055A534C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3B09-080A-3492-8397-ABA685700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EC506-5C04-0755-CE14-3918F844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2236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76C-0241-3CC7-5853-5A9C680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7E555-58E5-2D60-8F9C-D73B70004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0B249-4BB3-809B-BDCB-4AAA32526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45782-C348-1591-2016-9F28C7A21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FF86-0E78-449F-99D7-FF10B0DF7D7B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CDCCB-DDBB-5D20-1F44-90C74B221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9C386-0A5E-F626-9666-8DE8D22E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2231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1A9BD-30EA-AD39-9C3C-5630B52E8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C35C-C93C-281A-E798-52B97D589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CE6B7-B954-6F68-3A1A-A226BA352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112A3-B6A8-5099-38C3-18BDBA431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DBBB0-B914-C502-5B90-A0F7A70C57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8CC611-45AA-B3F9-D06F-769BCEB10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7100C-E20C-4DC7-8E95-A7C19AEE9305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CF445-79FA-EA24-5D0E-44D77C74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470032-6E76-27F6-F818-7E9CA218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948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AAD9-C223-0900-C395-BAB4867C7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B4CB5-3FA8-6C21-8F95-2699D9BF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20B35-24E4-4AED-A673-0CF84336B4EA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CD0DA-1E9C-C7FA-9AA4-531B18071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9DDE8-1BC0-F32C-A09F-3120C1AA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915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FE8CC0-2694-9706-B313-6519F8C8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84A-D1E0-484A-804A-76543E1F6B10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7A421-E788-7D3A-14CF-BD3F1D0B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A4285-93E5-C7C9-399E-AB194C14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8376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3B09-0F0B-BF65-E401-D65A025C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0AFD6-6DA3-6BF4-96FF-C229A2102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D670C-4D7B-2FFC-ED70-889EFBFEA4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86629-51BA-BF52-B696-A62900DFD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E4BA8-A58A-4AAF-995E-CAB7415CD80D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8DBC0-4791-723D-73F9-13A640E2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EEA9B-1D95-4E53-475C-426B4371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5147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A0A92-986D-253C-AC38-2563B28C0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3F68F-89C2-4578-349D-7EFE28847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D7093-C9E6-2341-8FA4-210CD1C3A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66BE58-4D92-881C-AAB2-A2C647B4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FD8F-0F46-4BEE-8E00-93D566096623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103BA-1360-F13A-304F-A6CB6D550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F1E76-CCE6-72D8-58ED-B4902678B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5526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ABCF92-6768-7C8E-F1CD-47A4376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CB9C5-37BE-76FA-E858-7B8DB8DD4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62C81-3FDF-F56B-FE11-B8864E2114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7A78C-7226-47D7-B30D-C60E92DCE9BC}" type="datetime8">
              <a:rPr lang="he-IL" smtClean="0"/>
              <a:t>08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B2D93-ADD6-D54C-85B3-97FB9D590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A98AF-F36F-2D8B-E9AD-5D09930A6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24C3C-60E1-4892-AEC8-068132A128A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532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7017" y="-1318"/>
            <a:ext cx="7077963" cy="1355496"/>
          </a:xfrm>
        </p:spPr>
        <p:txBody>
          <a:bodyPr>
            <a:normAutofit fontScale="90000"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1) – </a:t>
            </a:r>
            <a:r>
              <a:rPr lang="en-US" sz="3200" b="1" dirty="0">
                <a:solidFill>
                  <a:srgbClr val="FF0000"/>
                </a:solidFill>
              </a:rPr>
              <a:t>version 2</a:t>
            </a:r>
            <a:endParaRPr lang="he-IL" sz="3200" b="1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BC6330-E60D-E890-49E8-B919F83C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773" y="4423923"/>
            <a:ext cx="2245135" cy="24203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D1FEF-8E7F-AACA-DA39-6C4EE027C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9849" y="0"/>
            <a:ext cx="38005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EB8407-FC7D-BE05-2117-E9B9852C65CD}"/>
              </a:ext>
            </a:extLst>
          </p:cNvPr>
          <p:cNvGrpSpPr/>
          <p:nvPr/>
        </p:nvGrpSpPr>
        <p:grpSpPr>
          <a:xfrm>
            <a:off x="10024921" y="3150283"/>
            <a:ext cx="2104790" cy="3287022"/>
            <a:chOff x="9788897" y="1542081"/>
            <a:chExt cx="2104790" cy="328702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C221B84-D958-CDA5-87B5-EE70EFB362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313268" y="1901170"/>
              <a:ext cx="302240" cy="1343899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3A3BA5-C4AD-5C51-9565-B8DFC797099D}"/>
                </a:ext>
              </a:extLst>
            </p:cNvPr>
            <p:cNvSpPr/>
            <p:nvPr/>
          </p:nvSpPr>
          <p:spPr>
            <a:xfrm>
              <a:off x="10832692" y="1542081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D31964-CB08-017D-FE99-55AF23BC8984}"/>
                </a:ext>
              </a:extLst>
            </p:cNvPr>
            <p:cNvSpPr/>
            <p:nvPr/>
          </p:nvSpPr>
          <p:spPr>
            <a:xfrm>
              <a:off x="9788897" y="2341400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EEAB5B-0508-98BC-4574-45971565BE20}"/>
                </a:ext>
              </a:extLst>
            </p:cNvPr>
            <p:cNvCxnSpPr>
              <a:cxnSpLocks/>
            </p:cNvCxnSpPr>
            <p:nvPr/>
          </p:nvCxnSpPr>
          <p:spPr>
            <a:xfrm>
              <a:off x="10366539" y="2713990"/>
              <a:ext cx="41840" cy="118108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517AD1-14F6-CF60-7F0A-B9E41ED2DC26}"/>
                </a:ext>
              </a:extLst>
            </p:cNvPr>
            <p:cNvSpPr/>
            <p:nvPr/>
          </p:nvSpPr>
          <p:spPr>
            <a:xfrm>
              <a:off x="10408379" y="3807697"/>
              <a:ext cx="359365" cy="10214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6F62BF-E123-6D4E-A497-230276C8C0C1}"/>
                </a:ext>
              </a:extLst>
            </p:cNvPr>
            <p:cNvSpPr/>
            <p:nvPr/>
          </p:nvSpPr>
          <p:spPr>
            <a:xfrm>
              <a:off x="10933209" y="3164958"/>
              <a:ext cx="359365" cy="655721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0B75030-CCA3-3BC1-4387-A48397DA87CD}"/>
              </a:ext>
            </a:extLst>
          </p:cNvPr>
          <p:cNvSpPr/>
          <p:nvPr/>
        </p:nvSpPr>
        <p:spPr>
          <a:xfrm>
            <a:off x="963726" y="596551"/>
            <a:ext cx="1634247" cy="341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A211.bmp</a:t>
            </a:r>
            <a:endParaRPr lang="he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260087-4FF1-3111-B564-5FB08244B566}"/>
              </a:ext>
            </a:extLst>
          </p:cNvPr>
          <p:cNvSpPr txBox="1"/>
          <p:nvPr/>
        </p:nvSpPr>
        <p:spPr>
          <a:xfrm>
            <a:off x="3241601" y="511656"/>
            <a:ext cx="8875494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that spoiling the image truly ruins the image. The white parts of the original gray image got ruined and became dark – makes the image almost impossible to work with and to comprehend the true components ( in that case – the fruits and vegetables) in the original gray image. (see example in the green dashed rect below) </a:t>
            </a:r>
            <a:endParaRPr lang="he-IL" dirty="0"/>
          </a:p>
        </p:txBody>
      </p:sp>
      <p:sp>
        <p:nvSpPr>
          <p:cNvPr id="7" name="Google Shape;104;p3">
            <a:extLst>
              <a:ext uri="{FF2B5EF4-FFF2-40B4-BE49-F238E27FC236}">
                <a16:creationId xmlns:a16="http://schemas.microsoft.com/office/drawing/2014/main" id="{90052B74-158A-4BDD-3C45-CDB78155A58D}"/>
              </a:ext>
            </a:extLst>
          </p:cNvPr>
          <p:cNvSpPr txBox="1"/>
          <p:nvPr/>
        </p:nvSpPr>
        <p:spPr>
          <a:xfrm>
            <a:off x="1110047" y="-5910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3/5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F50A7-856F-7D47-DD3A-38BA1D8F3AD6}"/>
              </a:ext>
            </a:extLst>
          </p:cNvPr>
          <p:cNvSpPr/>
          <p:nvPr/>
        </p:nvSpPr>
        <p:spPr>
          <a:xfrm>
            <a:off x="3241601" y="1811769"/>
            <a:ext cx="6606866" cy="2104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Regarding the profiler – we can see that regarding the point we chose – the grayscale decreased dramatically from 146 to 94 and the profilers are decreased version of the profilers of A20gray.</a:t>
            </a:r>
          </a:p>
          <a:p>
            <a:r>
              <a:rPr lang="en-US" dirty="0">
                <a:solidFill>
                  <a:srgbClr val="FFFF00"/>
                </a:solidFill>
              </a:rPr>
              <a:t>Important conclusion: </a:t>
            </a:r>
            <a:r>
              <a:rPr lang="en-US" b="1" dirty="0">
                <a:solidFill>
                  <a:srgbClr val="FFFF00"/>
                </a:solidFill>
              </a:rPr>
              <a:t>we see that the image consists approximately 40% of the grayscale range (according to the profilers) because highest point is 140 and the lowest is 36.</a:t>
            </a:r>
          </a:p>
          <a:p>
            <a:r>
              <a:rPr lang="en-US" b="1" dirty="0">
                <a:solidFill>
                  <a:srgbClr val="00B050"/>
                </a:solidFill>
              </a:rPr>
              <a:t>That is a major decrease of the grayscale usage – and the effect is clearly seen</a:t>
            </a:r>
            <a:endParaRPr lang="he-IL" b="1" dirty="0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DC32BF-3D81-2D20-320C-C0DE3B2A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46" y="5400289"/>
            <a:ext cx="819150" cy="9715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EF907D-A5A9-6400-2BA5-9500BBB66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3370" y="5481251"/>
            <a:ext cx="752475" cy="8096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63E5181-6462-D733-AC90-AF223FCE4C0E}"/>
              </a:ext>
            </a:extLst>
          </p:cNvPr>
          <p:cNvSpPr/>
          <p:nvPr/>
        </p:nvSpPr>
        <p:spPr>
          <a:xfrm>
            <a:off x="565697" y="4832664"/>
            <a:ext cx="978803" cy="494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Before spoiling</a:t>
            </a:r>
            <a:endParaRPr lang="he-I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684138-0395-88DE-C9F9-E192EDAB5EF4}"/>
              </a:ext>
            </a:extLst>
          </p:cNvPr>
          <p:cNvSpPr/>
          <p:nvPr/>
        </p:nvSpPr>
        <p:spPr>
          <a:xfrm>
            <a:off x="2620206" y="4906034"/>
            <a:ext cx="978802" cy="4942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spoiling</a:t>
            </a:r>
            <a:endParaRPr lang="he-IL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0DE6AC2-F4DE-ED9B-55F5-B23249CB90C8}"/>
              </a:ext>
            </a:extLst>
          </p:cNvPr>
          <p:cNvSpPr/>
          <p:nvPr/>
        </p:nvSpPr>
        <p:spPr>
          <a:xfrm>
            <a:off x="1658577" y="5719863"/>
            <a:ext cx="819150" cy="4182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D921-EE74-7EDB-5E48-E7DB72C8917A}"/>
              </a:ext>
            </a:extLst>
          </p:cNvPr>
          <p:cNvSpPr/>
          <p:nvPr/>
        </p:nvSpPr>
        <p:spPr>
          <a:xfrm>
            <a:off x="340468" y="4630366"/>
            <a:ext cx="3501958" cy="195526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94FBF-7492-43EE-74E9-F1A54D0795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91" b="4394"/>
          <a:stretch/>
        </p:blipFill>
        <p:spPr>
          <a:xfrm>
            <a:off x="7042450" y="4211609"/>
            <a:ext cx="2850814" cy="26326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BC09EA-B8D3-188E-28C9-B061221F6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954" b="4682"/>
          <a:stretch/>
        </p:blipFill>
        <p:spPr>
          <a:xfrm>
            <a:off x="4024472" y="4220892"/>
            <a:ext cx="2871692" cy="2637108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7196D6FC-00B1-E2D2-094B-2B7A496580B0}"/>
              </a:ext>
            </a:extLst>
          </p:cNvPr>
          <p:cNvSpPr/>
          <p:nvPr/>
        </p:nvSpPr>
        <p:spPr>
          <a:xfrm>
            <a:off x="5544654" y="4220892"/>
            <a:ext cx="213787" cy="25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AD82A3-188C-C094-A1C3-9076B3C40065}"/>
              </a:ext>
            </a:extLst>
          </p:cNvPr>
          <p:cNvSpPr/>
          <p:nvPr/>
        </p:nvSpPr>
        <p:spPr>
          <a:xfrm>
            <a:off x="8528094" y="4211164"/>
            <a:ext cx="288000" cy="25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1" name="Picture 30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5174CBDB-D73A-FB03-33FB-ACD44B11E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" y="1011777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30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0580347-B161-C30B-6B55-32999AB6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116" y="994240"/>
            <a:ext cx="2418920" cy="26147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1D29-E23B-EEC9-AD43-EF15BA261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6694" y="0"/>
            <a:ext cx="465306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68DE89B-EC5B-B0B4-FCB1-CF357A131C56}"/>
              </a:ext>
            </a:extLst>
          </p:cNvPr>
          <p:cNvGrpSpPr/>
          <p:nvPr/>
        </p:nvGrpSpPr>
        <p:grpSpPr>
          <a:xfrm>
            <a:off x="10152891" y="56058"/>
            <a:ext cx="1928361" cy="3005621"/>
            <a:chOff x="10131104" y="744880"/>
            <a:chExt cx="1928361" cy="300562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F513E58-8F3C-89D7-E6BA-D19478595FC8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11497750" y="1434120"/>
              <a:ext cx="49392" cy="629115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08D398-3CDA-F8B6-B321-D27C393DDCF6}"/>
                </a:ext>
              </a:extLst>
            </p:cNvPr>
            <p:cNvSpPr/>
            <p:nvPr/>
          </p:nvSpPr>
          <p:spPr>
            <a:xfrm>
              <a:off x="11034818" y="1113107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ABA6CC-688F-F804-F2F1-D657B58C831C}"/>
                </a:ext>
              </a:extLst>
            </p:cNvPr>
            <p:cNvSpPr/>
            <p:nvPr/>
          </p:nvSpPr>
          <p:spPr>
            <a:xfrm>
              <a:off x="10131104" y="744880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AC183CB-A95D-3EC3-6593-6F114729DE00}"/>
                </a:ext>
              </a:extLst>
            </p:cNvPr>
            <p:cNvCxnSpPr>
              <a:cxnSpLocks/>
            </p:cNvCxnSpPr>
            <p:nvPr/>
          </p:nvCxnSpPr>
          <p:spPr>
            <a:xfrm>
              <a:off x="10796892" y="1103735"/>
              <a:ext cx="73929" cy="16018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D8F90F-8CE2-88CB-4B11-6A7D28C29F91}"/>
                </a:ext>
              </a:extLst>
            </p:cNvPr>
            <p:cNvSpPr/>
            <p:nvPr/>
          </p:nvSpPr>
          <p:spPr>
            <a:xfrm>
              <a:off x="10502386" y="2705574"/>
              <a:ext cx="368435" cy="10449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5947D2-0C74-F13F-46D7-6C5BDEB06799}"/>
                </a:ext>
              </a:extLst>
            </p:cNvPr>
            <p:cNvSpPr/>
            <p:nvPr/>
          </p:nvSpPr>
          <p:spPr>
            <a:xfrm>
              <a:off x="10979699" y="2051289"/>
              <a:ext cx="412009" cy="683469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36C168D-7D90-1410-6202-4E5085447205}"/>
              </a:ext>
            </a:extLst>
          </p:cNvPr>
          <p:cNvSpPr/>
          <p:nvPr/>
        </p:nvSpPr>
        <p:spPr>
          <a:xfrm>
            <a:off x="1123642" y="943228"/>
            <a:ext cx="1447800" cy="3210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A212.bmp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3B5B3-FD2A-C0DA-AE14-00D49ED6DA09}"/>
              </a:ext>
            </a:extLst>
          </p:cNvPr>
          <p:cNvSpPr txBox="1"/>
          <p:nvPr/>
        </p:nvSpPr>
        <p:spPr>
          <a:xfrm>
            <a:off x="3306557" y="614523"/>
            <a:ext cx="6327120" cy="313932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can see the min-max algorithm result – the original gray image was pretty much restored. </a:t>
            </a:r>
          </a:p>
          <a:p>
            <a:r>
              <a:rPr lang="en-US" dirty="0"/>
              <a:t>For point (74,259) the grayscale level was restored as well (now 145 – before 146) and the row and columns views are balanced again like before.</a:t>
            </a:r>
          </a:p>
          <a:p>
            <a:r>
              <a:rPr lang="en-US" dirty="0"/>
              <a:t>Closer look at the original white components in the image reveal us that the restoration succeeded in that task. </a:t>
            </a:r>
          </a:p>
          <a:p>
            <a:r>
              <a:rPr lang="en-US" dirty="0"/>
              <a:t>(see example in the green dashed rect below) </a:t>
            </a:r>
          </a:p>
          <a:p>
            <a:r>
              <a:rPr lang="en-US" dirty="0">
                <a:solidFill>
                  <a:srgbClr val="FFFF00"/>
                </a:solidFill>
              </a:rPr>
              <a:t>Important conclusion: </a:t>
            </a:r>
            <a:r>
              <a:rPr lang="en-US" b="1" dirty="0">
                <a:solidFill>
                  <a:srgbClr val="FFFF00"/>
                </a:solidFill>
              </a:rPr>
              <a:t>we see that the image consists approximately 94% of the grayscale range (according to the profilers) because highest point is 252 and the lowest is 11.</a:t>
            </a:r>
          </a:p>
        </p:txBody>
      </p:sp>
      <p:sp>
        <p:nvSpPr>
          <p:cNvPr id="15" name="Google Shape;104;p3">
            <a:extLst>
              <a:ext uri="{FF2B5EF4-FFF2-40B4-BE49-F238E27FC236}">
                <a16:creationId xmlns:a16="http://schemas.microsoft.com/office/drawing/2014/main" id="{3FAC7220-A945-9FB5-98CD-33B683D6213E}"/>
              </a:ext>
            </a:extLst>
          </p:cNvPr>
          <p:cNvSpPr txBox="1"/>
          <p:nvPr/>
        </p:nvSpPr>
        <p:spPr>
          <a:xfrm>
            <a:off x="1108750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21.7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4/5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CDE7F0-4779-ACA4-A7D4-BC24DC667EC9}"/>
              </a:ext>
            </a:extLst>
          </p:cNvPr>
          <p:cNvGrpSpPr/>
          <p:nvPr/>
        </p:nvGrpSpPr>
        <p:grpSpPr>
          <a:xfrm>
            <a:off x="232019" y="3881224"/>
            <a:ext cx="3581223" cy="2850315"/>
            <a:chOff x="141355" y="4610909"/>
            <a:chExt cx="3501958" cy="296693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21A8EE-762B-826F-4B8B-1F633EF99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333" y="5380833"/>
              <a:ext cx="819150" cy="9715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3D599D-C145-7D00-56A1-B9EC9F845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4257" y="5461795"/>
              <a:ext cx="752475" cy="8096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B87CE24-9C70-3188-60A4-D6C60CB30BC9}"/>
                </a:ext>
              </a:extLst>
            </p:cNvPr>
            <p:cNvSpPr/>
            <p:nvPr/>
          </p:nvSpPr>
          <p:spPr>
            <a:xfrm>
              <a:off x="366584" y="4813208"/>
              <a:ext cx="978803" cy="4942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Before spoiling</a:t>
              </a:r>
              <a:endParaRPr lang="he-IL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955BD9-FC31-68E0-B6C9-FB35DF78ADD6}"/>
                </a:ext>
              </a:extLst>
            </p:cNvPr>
            <p:cNvSpPr/>
            <p:nvPr/>
          </p:nvSpPr>
          <p:spPr>
            <a:xfrm>
              <a:off x="2421093" y="4886578"/>
              <a:ext cx="978802" cy="4942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after spoiling</a:t>
              </a:r>
              <a:endParaRPr lang="he-IL" dirty="0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C2F536D-E9FE-8D18-62A0-EE8B49F2D089}"/>
                </a:ext>
              </a:extLst>
            </p:cNvPr>
            <p:cNvSpPr/>
            <p:nvPr/>
          </p:nvSpPr>
          <p:spPr>
            <a:xfrm>
              <a:off x="1459464" y="5700407"/>
              <a:ext cx="819150" cy="41828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AC19D6-22A6-E464-0109-527DB5ED1650}"/>
                </a:ext>
              </a:extLst>
            </p:cNvPr>
            <p:cNvSpPr/>
            <p:nvPr/>
          </p:nvSpPr>
          <p:spPr>
            <a:xfrm>
              <a:off x="141355" y="4610909"/>
              <a:ext cx="3501958" cy="2966937"/>
            </a:xfrm>
            <a:prstGeom prst="rect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23" name="Picture 22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7CB54788-5ED1-9E6B-9C6D-E93FBC2928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0" y="1319744"/>
            <a:ext cx="3048000" cy="2286000"/>
          </a:xfrm>
          <a:prstGeom prst="rect">
            <a:avLst/>
          </a:prstGeom>
        </p:spPr>
      </p:pic>
      <p:sp>
        <p:nvSpPr>
          <p:cNvPr id="32" name="Arrow: Bent 31">
            <a:extLst>
              <a:ext uri="{FF2B5EF4-FFF2-40B4-BE49-F238E27FC236}">
                <a16:creationId xmlns:a16="http://schemas.microsoft.com/office/drawing/2014/main" id="{25672C75-20B6-032F-2542-DEF335FA79C6}"/>
              </a:ext>
            </a:extLst>
          </p:cNvPr>
          <p:cNvSpPr/>
          <p:nvPr/>
        </p:nvSpPr>
        <p:spPr>
          <a:xfrm flipH="1" flipV="1">
            <a:off x="2419011" y="5583971"/>
            <a:ext cx="631880" cy="809625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0F4C1A-4759-CD1B-00FF-9516EFE32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5923" y="5693907"/>
            <a:ext cx="631879" cy="84976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D172CB1-7481-466D-C48A-CBEC726FBF78}"/>
              </a:ext>
            </a:extLst>
          </p:cNvPr>
          <p:cNvSpPr/>
          <p:nvPr/>
        </p:nvSpPr>
        <p:spPr>
          <a:xfrm>
            <a:off x="613196" y="6081913"/>
            <a:ext cx="1071518" cy="4942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min-max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442C5-3483-AA70-F008-EE2F2AF610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475" b="4332"/>
          <a:stretch/>
        </p:blipFill>
        <p:spPr>
          <a:xfrm>
            <a:off x="7359294" y="3881224"/>
            <a:ext cx="3096783" cy="2835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271B52-DE24-EBE2-860B-F2DFD7F614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285" b="5102"/>
          <a:stretch/>
        </p:blipFill>
        <p:spPr>
          <a:xfrm>
            <a:off x="3989621" y="3863205"/>
            <a:ext cx="3096783" cy="2882187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C5830609-7E0E-2960-461F-E4C5D35F85A6}"/>
              </a:ext>
            </a:extLst>
          </p:cNvPr>
          <p:cNvSpPr/>
          <p:nvPr/>
        </p:nvSpPr>
        <p:spPr>
          <a:xfrm>
            <a:off x="8936869" y="3871496"/>
            <a:ext cx="288000" cy="25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8068419-0F29-C633-EFD5-44594C7398CF}"/>
              </a:ext>
            </a:extLst>
          </p:cNvPr>
          <p:cNvSpPr/>
          <p:nvPr/>
        </p:nvSpPr>
        <p:spPr>
          <a:xfrm>
            <a:off x="5584443" y="3881224"/>
            <a:ext cx="353807" cy="243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8010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תיבת טקסט 16">
            <a:extLst>
              <a:ext uri="{FF2B5EF4-FFF2-40B4-BE49-F238E27FC236}">
                <a16:creationId xmlns:a16="http://schemas.microsoft.com/office/drawing/2014/main" id="{07C4D8E5-7030-351B-8580-A0DE26CDAB89}"/>
              </a:ext>
            </a:extLst>
          </p:cNvPr>
          <p:cNvSpPr txBox="1"/>
          <p:nvPr/>
        </p:nvSpPr>
        <p:spPr>
          <a:xfrm>
            <a:off x="103929" y="711209"/>
            <a:ext cx="11799526" cy="175432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can see that the min-max algorithm succeed to fix the spoiling of the gray image. We examine using the profiles one pixel and obviously the restoration succeed upon it.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The row and column profiles also indicate that the </a:t>
            </a:r>
            <a:r>
              <a:rPr lang="en-US" sz="1800" dirty="0">
                <a:solidFill>
                  <a:schemeClr val="bg1"/>
                </a:solidFill>
              </a:rPr>
              <a:t>min-max is a good restoration – the levels of the grayscale as well as the grayscale usage percentages are same to the original image. </a:t>
            </a:r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We saw that even major spoiling of the gray image can be restored using min-max algorithm. 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We understood that the purpose of the min-max algorithm is to use all the range of the grayscale. </a:t>
            </a:r>
            <a:endParaRPr lang="he-IL" sz="1800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8C2485-A6A9-F738-5A2C-305F6D2D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12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4BBF2E2-E652-8214-AB69-75CE1A19DD09}"/>
              </a:ext>
            </a:extLst>
          </p:cNvPr>
          <p:cNvSpPr txBox="1"/>
          <p:nvPr/>
        </p:nvSpPr>
        <p:spPr>
          <a:xfrm>
            <a:off x="4669894" y="103535"/>
            <a:ext cx="2852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21.8 –conclusions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A3998-22BF-E5EE-A59D-BE17707D0EF0}"/>
              </a:ext>
            </a:extLst>
          </p:cNvPr>
          <p:cNvSpPr txBox="1"/>
          <p:nvPr/>
        </p:nvSpPr>
        <p:spPr>
          <a:xfrm>
            <a:off x="4194411" y="3535290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94</a:t>
            </a:r>
            <a:r>
              <a:rPr lang="en-US" dirty="0"/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0577-3F40-FD93-6CCD-8A8F38BB9A6A}"/>
              </a:ext>
            </a:extLst>
          </p:cNvPr>
          <p:cNvSpPr txBox="1"/>
          <p:nvPr/>
        </p:nvSpPr>
        <p:spPr>
          <a:xfrm>
            <a:off x="35036" y="3535290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146</a:t>
            </a:r>
            <a:r>
              <a:rPr lang="en-US" dirty="0"/>
              <a:t>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93F69-BF8D-AE6C-20CF-85D767B3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31" y="3974434"/>
            <a:ext cx="3503515" cy="26223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78B976-01AB-24D3-5D08-EA337B53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717" y="3938671"/>
            <a:ext cx="3526257" cy="2658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570965-E8A3-9E3F-D67A-4A4C31C98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83" y="3977111"/>
            <a:ext cx="3503516" cy="26196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50CB51-49F1-E527-15A0-A3F9F6F967DD}"/>
              </a:ext>
            </a:extLst>
          </p:cNvPr>
          <p:cNvSpPr txBox="1"/>
          <p:nvPr/>
        </p:nvSpPr>
        <p:spPr>
          <a:xfrm>
            <a:off x="8527283" y="3535290"/>
            <a:ext cx="3618563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Color value for pixel (74,259) is </a:t>
            </a:r>
            <a:r>
              <a:rPr lang="en-US" b="1" dirty="0"/>
              <a:t>145</a:t>
            </a:r>
            <a:r>
              <a:rPr lang="en-US" dirty="0"/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992BB5-5D02-55F7-2512-6D37A76F355F}"/>
              </a:ext>
            </a:extLst>
          </p:cNvPr>
          <p:cNvSpPr/>
          <p:nvPr/>
        </p:nvSpPr>
        <p:spPr>
          <a:xfrm>
            <a:off x="9046807" y="3006685"/>
            <a:ext cx="2694562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min_max_algorithm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D54F02-D315-2AF4-15F0-9D8E3CFA89F1}"/>
              </a:ext>
            </a:extLst>
          </p:cNvPr>
          <p:cNvSpPr/>
          <p:nvPr/>
        </p:nvSpPr>
        <p:spPr>
          <a:xfrm>
            <a:off x="4623740" y="2844317"/>
            <a:ext cx="2500818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With spoiled_Image algorithm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3A2837-FF8F-E100-A8DF-1E40148AF71A}"/>
              </a:ext>
            </a:extLst>
          </p:cNvPr>
          <p:cNvSpPr/>
          <p:nvPr/>
        </p:nvSpPr>
        <p:spPr>
          <a:xfrm>
            <a:off x="686663" y="2932430"/>
            <a:ext cx="2173321" cy="532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 gray image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51178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78BFC-D2FA-1FDA-CE66-87D02216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3970" y="6492875"/>
            <a:ext cx="368030" cy="365125"/>
          </a:xfrm>
        </p:spPr>
        <p:txBody>
          <a:bodyPr/>
          <a:lstStyle/>
          <a:p>
            <a:fld id="{1CC24C3C-60E1-4892-AEC8-068132A128A1}" type="slidenum">
              <a:rPr lang="he-IL" smtClean="0"/>
              <a:t>13</a:t>
            </a:fld>
            <a:endParaRPr lang="he-IL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224B8A-F7BB-1D66-7B53-70D58373F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673" y="87550"/>
            <a:ext cx="4484654" cy="542824"/>
          </a:xfrm>
        </p:spPr>
        <p:txBody>
          <a:bodyPr>
            <a:normAutofit/>
          </a:bodyPr>
          <a:lstStyle/>
          <a:p>
            <a:pPr algn="l"/>
            <a:r>
              <a:rPr lang="en-US" sz="2800" b="1" u="sng" dirty="0">
                <a:solidFill>
                  <a:srgbClr val="0070C0"/>
                </a:solidFill>
                <a:latin typeface="+mn-lt"/>
              </a:rPr>
              <a:t>21.9 What did we learned </a:t>
            </a:r>
            <a:endParaRPr lang="en-US" sz="2800" u="sng" dirty="0">
              <a:latin typeface="Cooper Black" panose="0208090404030B0204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4DAA2-829B-A6E0-A2AD-D2B5EB3EA8A9}"/>
              </a:ext>
            </a:extLst>
          </p:cNvPr>
          <p:cNvSpPr txBox="1"/>
          <p:nvPr/>
        </p:nvSpPr>
        <p:spPr>
          <a:xfrm>
            <a:off x="1350780" y="1496133"/>
            <a:ext cx="8960537" cy="30469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342900" indent="-342900" algn="l" rtl="0">
              <a:buAutoNum type="arabicParenR"/>
            </a:pPr>
            <a:r>
              <a:rPr lang="en-US" sz="2400" dirty="0"/>
              <a:t>We learned how to implement algorithms and functions that deals with image properties such as: contrast &amp; brightness.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2) We learned how to use the minmax algorithm to “fix” distorted images.</a:t>
            </a:r>
          </a:p>
          <a:p>
            <a:pPr algn="l" rtl="0"/>
            <a:endParaRPr lang="en-US" sz="2400" dirty="0"/>
          </a:p>
          <a:p>
            <a:pPr algn="l" rtl="0"/>
            <a:r>
              <a:rPr lang="en-US" sz="2400" dirty="0"/>
              <a:t>3) We used methods involving LUT which is an essential concept in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8897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B1170-9872-DE22-10CD-57F6E5705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14243" y="0"/>
            <a:ext cx="377757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2</a:t>
            </a:fld>
            <a:endParaRPr lang="he-IL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CA195-EAB6-FCB8-66D7-F0CD64F8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03" y="182562"/>
            <a:ext cx="10118793" cy="632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630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-7145" y="535481"/>
            <a:ext cx="4143983" cy="8365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Input : </a:t>
            </a:r>
            <a:r>
              <a:rPr lang="en-US" b="1" u="sng" dirty="0"/>
              <a:t>A20.bmp </a:t>
            </a:r>
            <a:br>
              <a:rPr lang="en-US" dirty="0"/>
            </a:br>
            <a:r>
              <a:rPr lang="en-US" dirty="0"/>
              <a:t>(320x240 dimensions and from CGA true-color (24 bpp) bmp file type)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36838" y="824718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48374" y="801205"/>
            <a:ext cx="428341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LoadGrayImageFromTrueColorBmpFile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586707" y="1168330"/>
            <a:ext cx="34675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color image   </a:t>
                </a:r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1511940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5400000">
            <a:off x="9653613" y="3572210"/>
            <a:ext cx="2651344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/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Spoil_good_looking_Image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</a:t>
                </a:r>
                <a:endParaRPr lang="he-IL" b="1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B61C315E-B0CA-3225-0DCB-85603765F7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098" y="5068114"/>
                <a:ext cx="2979902" cy="1789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>
            <a:off x="8264305" y="5231048"/>
            <a:ext cx="947793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6181927"/>
                <a:ext cx="6096001" cy="68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791" y="4644172"/>
                <a:ext cx="2077514" cy="14389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10800000">
            <a:off x="5238998" y="5062465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990" y="4814054"/>
                <a:ext cx="3167007" cy="8907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rot="5400000">
            <a:off x="3292730" y="5706490"/>
            <a:ext cx="44018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79856A0C-55B6-3402-0016-B3E62BDDF632}"/>
              </a:ext>
            </a:extLst>
          </p:cNvPr>
          <p:cNvSpPr/>
          <p:nvPr/>
        </p:nvSpPr>
        <p:spPr>
          <a:xfrm rot="5400000">
            <a:off x="8990513" y="2541078"/>
            <a:ext cx="589077" cy="340468"/>
          </a:xfrm>
          <a:prstGeom prst="rightArrow">
            <a:avLst/>
          </a:prstGeom>
          <a:solidFill>
            <a:srgbClr val="FF000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/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Min_Max_Algorithm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in the function there is a constants declarations –of the contrast and the brightness and then call the LUT functions (different constants from </a:t>
                </a:r>
                <a:r>
                  <a:rPr lang="en-US" b="1" dirty="0"/>
                  <a:t>Spoil_good_looking_Image) </a:t>
                </a:r>
                <a:endParaRPr lang="he-IL" b="1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D77155E-F359-34C3-E917-390163B636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953" y="3006984"/>
                <a:ext cx="6926094" cy="878085"/>
              </a:xfrm>
              <a:prstGeom prst="rect">
                <a:avLst/>
              </a:prstGeom>
              <a:blipFill>
                <a:blip r:embed="rId8"/>
                <a:stretch>
                  <a:fillRect l="-702" t="-4082" r="-702" b="-122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Arrow: Right 43">
            <a:extLst>
              <a:ext uri="{FF2B5EF4-FFF2-40B4-BE49-F238E27FC236}">
                <a16:creationId xmlns:a16="http://schemas.microsoft.com/office/drawing/2014/main" id="{2F28CFAE-4025-5254-A97A-E6BFD4A252C9}"/>
              </a:ext>
            </a:extLst>
          </p:cNvPr>
          <p:cNvSpPr/>
          <p:nvPr/>
        </p:nvSpPr>
        <p:spPr>
          <a:xfrm rot="5400000">
            <a:off x="6700157" y="4009272"/>
            <a:ext cx="759104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5DCB34B4-3643-6773-E83F-537464DE8A15}"/>
              </a:ext>
            </a:extLst>
          </p:cNvPr>
          <p:cNvSpPr txBox="1"/>
          <p:nvPr/>
        </p:nvSpPr>
        <p:spPr>
          <a:xfrm>
            <a:off x="4157287" y="-62469"/>
            <a:ext cx="458091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21.0 - flow chart of the code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79EB07-79CD-5DF8-6FA3-92D42F4F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14" y="902782"/>
            <a:ext cx="10872580" cy="26555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CF858-89D8-4B06-1CA1-1293ECD6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6383" y="6492875"/>
            <a:ext cx="27075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575356-F236-3662-2F05-DF4A88B798A5}"/>
              </a:ext>
            </a:extLst>
          </p:cNvPr>
          <p:cNvSpPr/>
          <p:nvPr/>
        </p:nvSpPr>
        <p:spPr>
          <a:xfrm rot="16200000">
            <a:off x="8771917" y="3158110"/>
            <a:ext cx="1901757" cy="66148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5205A-6EC5-D5F7-601B-DC9A9CB4F7AE}"/>
              </a:ext>
            </a:extLst>
          </p:cNvPr>
          <p:cNvSpPr/>
          <p:nvPr/>
        </p:nvSpPr>
        <p:spPr>
          <a:xfrm>
            <a:off x="8069093" y="4439729"/>
            <a:ext cx="3715966" cy="67647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Pay attention to ‘c’ and ‘b’ values – corresponding the IDs of the group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6DA654A-7EB1-31A6-675B-0B5D95C9F13F}"/>
              </a:ext>
            </a:extLst>
          </p:cNvPr>
          <p:cNvSpPr/>
          <p:nvPr/>
        </p:nvSpPr>
        <p:spPr>
          <a:xfrm rot="16200000">
            <a:off x="3427987" y="3855529"/>
            <a:ext cx="1777188" cy="661481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D7683-31BD-365B-8DA6-C88F83F7890D}"/>
              </a:ext>
            </a:extLst>
          </p:cNvPr>
          <p:cNvSpPr/>
          <p:nvPr/>
        </p:nvSpPr>
        <p:spPr>
          <a:xfrm>
            <a:off x="2264043" y="5074865"/>
            <a:ext cx="4105073" cy="9046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‘c’ and ‘b’ declarations – create using them a simple LUT and then apply the LUP on the gray image (img [ ] [ ] )</a:t>
            </a:r>
            <a:endParaRPr lang="he-IL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D676BF52-E09D-0F4E-A28A-1D8A8A103CCD}"/>
              </a:ext>
            </a:extLst>
          </p:cNvPr>
          <p:cNvSpPr txBox="1"/>
          <p:nvPr/>
        </p:nvSpPr>
        <p:spPr>
          <a:xfrm>
            <a:off x="1867710" y="0"/>
            <a:ext cx="772376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21.1 – “Spoil_good_looking_Image” function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07726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822841-8789-9C70-898F-74A93D8B2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0" y="856034"/>
            <a:ext cx="6643450" cy="2987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75CCE1-F27D-EE3A-435E-D30E3C2B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07596"/>
            <a:ext cx="8239125" cy="1638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5</a:t>
            </a:fld>
            <a:endParaRPr lang="he-IL" sz="1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7" y="4563893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7163067" y="4807083"/>
            <a:ext cx="1972979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EBC19D-E563-F826-7370-05036EE378AE}"/>
              </a:ext>
            </a:extLst>
          </p:cNvPr>
          <p:cNvSpPr txBox="1"/>
          <p:nvPr/>
        </p:nvSpPr>
        <p:spPr>
          <a:xfrm>
            <a:off x="1215956" y="58194"/>
            <a:ext cx="911481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21.2 – “Create_LUT” and “ApplyLUTonGrrayImage”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A447096-8E49-072C-8370-84BA20CC1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" y="724806"/>
            <a:ext cx="7743825" cy="1266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35D6E-5BE9-8654-EA4F-1C609EE4F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11518" y="0"/>
            <a:ext cx="280481" cy="330403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6</a:t>
            </a:fld>
            <a:endParaRPr lang="he-IL" sz="14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EC6F13-6638-1299-9A88-15365E98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9109"/>
            <a:ext cx="7738711" cy="38101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604A50-AC54-EE9C-B43D-DDECC362E39A}"/>
              </a:ext>
            </a:extLst>
          </p:cNvPr>
          <p:cNvSpPr/>
          <p:nvPr/>
        </p:nvSpPr>
        <p:spPr>
          <a:xfrm>
            <a:off x="7626485" y="682933"/>
            <a:ext cx="4565512" cy="171617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Another LUT creation function – now for the min_max_algorithm.</a:t>
            </a:r>
          </a:p>
          <a:p>
            <a:r>
              <a:rPr lang="en-US" dirty="0"/>
              <a:t>The max value is 255 and the min value is 0 (in grayscale). </a:t>
            </a:r>
            <a:r>
              <a:rPr lang="en-US" b="1" dirty="0"/>
              <a:t>Now, the ‘c’ and the ‘b’ are defined differentl</a:t>
            </a:r>
            <a:r>
              <a:rPr lang="en-US" dirty="0"/>
              <a:t>y then they were defined for the Spoil_good_looking_Image algorithm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F3117-1F6B-769D-E0F9-036F3E4F25A3}"/>
              </a:ext>
            </a:extLst>
          </p:cNvPr>
          <p:cNvSpPr txBox="1"/>
          <p:nvPr/>
        </p:nvSpPr>
        <p:spPr>
          <a:xfrm>
            <a:off x="6715173" y="2650881"/>
            <a:ext cx="5476824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first part of the function finds the minimum and maximum pixel values in the image.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396329-A350-9471-91E4-9B0A513E7024}"/>
              </a:ext>
            </a:extLst>
          </p:cNvPr>
          <p:cNvSpPr txBox="1"/>
          <p:nvPr/>
        </p:nvSpPr>
        <p:spPr>
          <a:xfrm>
            <a:off x="6391072" y="3297212"/>
            <a:ext cx="5831731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min is initially set to the maximum possible pixel value (255), and max is set to the minimum possible pixel value (0).</a:t>
            </a:r>
            <a:endParaRPr lang="he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15719-7D59-0903-DCA3-DCBF207B1B7C}"/>
              </a:ext>
            </a:extLst>
          </p:cNvPr>
          <p:cNvSpPr txBox="1"/>
          <p:nvPr/>
        </p:nvSpPr>
        <p:spPr>
          <a:xfrm>
            <a:off x="6391072" y="3920628"/>
            <a:ext cx="5831731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then iterates through each pixel in the image. For each pixel : If the pixel value is less than min, min is updated to this pixel value. If the pixel value is greater than max, max is updated to this pixel value.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9B2518-4007-7334-ADF3-D6B8226C98C6}"/>
              </a:ext>
            </a:extLst>
          </p:cNvPr>
          <p:cNvSpPr txBox="1"/>
          <p:nvPr/>
        </p:nvSpPr>
        <p:spPr>
          <a:xfrm>
            <a:off x="6391072" y="5120957"/>
            <a:ext cx="5800925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By the end of these loops, min holds the smallest pixel value in the image, and max holds the largest pixel value.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B0431-695E-83A1-8C39-2C2F8DEAAEFA}"/>
              </a:ext>
            </a:extLst>
          </p:cNvPr>
          <p:cNvSpPr txBox="1"/>
          <p:nvPr/>
        </p:nvSpPr>
        <p:spPr>
          <a:xfrm>
            <a:off x="992221" y="6064731"/>
            <a:ext cx="1119977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After finding the minimum and maximum pixel values, the function creates a LUT to normalize the pixel values.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97808-3EA0-2502-73A5-D29181C19444}"/>
              </a:ext>
            </a:extLst>
          </p:cNvPr>
          <p:cNvSpPr txBox="1"/>
          <p:nvPr/>
        </p:nvSpPr>
        <p:spPr>
          <a:xfrm>
            <a:off x="5272391" y="6413619"/>
            <a:ext cx="6919605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Finally, the LUT is applied to the image to adjust the pixel values.</a:t>
            </a:r>
            <a:endParaRPr lang="he-IL" b="1" dirty="0">
              <a:solidFill>
                <a:schemeClr val="bg1"/>
              </a:solidFill>
            </a:endParaRPr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28032A3-8A97-5049-4105-92F08E793B65}"/>
              </a:ext>
            </a:extLst>
          </p:cNvPr>
          <p:cNvSpPr txBox="1"/>
          <p:nvPr/>
        </p:nvSpPr>
        <p:spPr>
          <a:xfrm>
            <a:off x="1215956" y="58194"/>
            <a:ext cx="102237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21.3 – “CreateMinMaxLUT” and “Min_Max_Algorithm” functions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832199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B7B63-1687-5171-5DE7-A493C9FE4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6492875"/>
            <a:ext cx="358302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7</a:t>
            </a:fld>
            <a:endParaRPr lang="he-IL" sz="140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7126068-6393-C215-376B-82B77D31C007}"/>
              </a:ext>
            </a:extLst>
          </p:cNvPr>
          <p:cNvSpPr txBox="1"/>
          <p:nvPr/>
        </p:nvSpPr>
        <p:spPr>
          <a:xfrm>
            <a:off x="3827834" y="0"/>
            <a:ext cx="453633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21.4 –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the “main” function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A5DE5-76E7-2CDB-61AC-D2325736659C}"/>
              </a:ext>
            </a:extLst>
          </p:cNvPr>
          <p:cNvSpPr/>
          <p:nvPr/>
        </p:nvSpPr>
        <p:spPr>
          <a:xfrm>
            <a:off x="4189379" y="4678381"/>
            <a:ext cx="3813242" cy="7490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Apply the two algorithms on the A20.bmp original image</a:t>
            </a:r>
            <a:endParaRPr lang="he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961E3-429B-E83F-63DF-BCBD926D3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12" y="894944"/>
            <a:ext cx="9065303" cy="341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0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88FEC3-1EB0-F6B0-ABC7-7E55FF7C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393" y="1857027"/>
            <a:ext cx="2119062" cy="23800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1B576-4C1A-9C80-C189-1C152506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557" y="0"/>
            <a:ext cx="460443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8</a:t>
            </a:fld>
            <a:endParaRPr lang="he-IL" sz="1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FCEF0-775C-9080-45D7-3F8272012A5D}"/>
              </a:ext>
            </a:extLst>
          </p:cNvPr>
          <p:cNvSpPr/>
          <p:nvPr/>
        </p:nvSpPr>
        <p:spPr>
          <a:xfrm>
            <a:off x="869800" y="841580"/>
            <a:ext cx="3348976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A20.bmp (original color image)</a:t>
            </a:r>
            <a:endParaRPr lang="he-IL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AACD76-44CA-D14B-3122-7FC4BAD4F931}"/>
              </a:ext>
            </a:extLst>
          </p:cNvPr>
          <p:cNvGrpSpPr/>
          <p:nvPr/>
        </p:nvGrpSpPr>
        <p:grpSpPr>
          <a:xfrm>
            <a:off x="9633754" y="351787"/>
            <a:ext cx="2105267" cy="3442000"/>
            <a:chOff x="9505240" y="1694204"/>
            <a:chExt cx="2105267" cy="344200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62028D3-02E2-74F9-4AAE-2BC14B584A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1291" y="2053293"/>
              <a:ext cx="131977" cy="149730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980122-1A4F-66B3-E4FF-D62D6174E56E}"/>
                </a:ext>
              </a:extLst>
            </p:cNvPr>
            <p:cNvSpPr/>
            <p:nvPr/>
          </p:nvSpPr>
          <p:spPr>
            <a:xfrm>
              <a:off x="10549512" y="1694204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87486E-206B-B561-E851-7DFA3737043B}"/>
                </a:ext>
              </a:extLst>
            </p:cNvPr>
            <p:cNvSpPr/>
            <p:nvPr/>
          </p:nvSpPr>
          <p:spPr>
            <a:xfrm>
              <a:off x="9505240" y="2391540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7AC7B8B-458C-FFDE-41DC-3BB4C0FD7837}"/>
                </a:ext>
              </a:extLst>
            </p:cNvPr>
            <p:cNvCxnSpPr>
              <a:cxnSpLocks/>
            </p:cNvCxnSpPr>
            <p:nvPr/>
          </p:nvCxnSpPr>
          <p:spPr>
            <a:xfrm>
              <a:off x="10214043" y="2755851"/>
              <a:ext cx="16075" cy="13200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3082616-5099-D0A4-657C-CE129F433A33}"/>
                </a:ext>
              </a:extLst>
            </p:cNvPr>
            <p:cNvSpPr/>
            <p:nvPr/>
          </p:nvSpPr>
          <p:spPr>
            <a:xfrm>
              <a:off x="10214043" y="4153711"/>
              <a:ext cx="335469" cy="98249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096FF0-205B-5C14-E636-19ABBA5A3E6E}"/>
                </a:ext>
              </a:extLst>
            </p:cNvPr>
            <p:cNvSpPr/>
            <p:nvPr/>
          </p:nvSpPr>
          <p:spPr>
            <a:xfrm>
              <a:off x="10676100" y="3550595"/>
              <a:ext cx="415904" cy="603115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25D66AA-2B22-D789-EA31-DB9B890EC92C}"/>
              </a:ext>
            </a:extLst>
          </p:cNvPr>
          <p:cNvSpPr txBox="1"/>
          <p:nvPr/>
        </p:nvSpPr>
        <p:spPr>
          <a:xfrm>
            <a:off x="5054877" y="2128150"/>
            <a:ext cx="4450402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rtl="0"/>
            <a:r>
              <a:rPr lang="en-US" dirty="0"/>
              <a:t>we found on the internet a good-looking photograph consisting variety of fruits and vegetables. We resized the image to 320x240 dimensions and made sure it’s from CGA true-color (24 bpp) bmp file type.</a:t>
            </a:r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01D1A520-20A2-BF05-431A-7FCF30C1EAB3}"/>
              </a:ext>
            </a:extLst>
          </p:cNvPr>
          <p:cNvSpPr txBox="1"/>
          <p:nvPr/>
        </p:nvSpPr>
        <p:spPr>
          <a:xfrm>
            <a:off x="1068261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21.5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1/5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D7B572-2210-6204-F68B-F754B0D77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106" y="4237057"/>
            <a:ext cx="2419350" cy="2495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88E0F3-7528-A070-4450-F1C9493ED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32" y="4225375"/>
            <a:ext cx="3133725" cy="2533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00E3A4-1F47-881A-6427-34FEB888F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5178" y="3829103"/>
            <a:ext cx="1800225" cy="1733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BFF00B-EEB5-34E2-9C93-7F07CBB884B3}"/>
              </a:ext>
            </a:extLst>
          </p:cNvPr>
          <p:cNvSpPr/>
          <p:nvPr/>
        </p:nvSpPr>
        <p:spPr>
          <a:xfrm>
            <a:off x="5982511" y="914400"/>
            <a:ext cx="2997309" cy="1050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Through 21.5 section – we will examine one point on the images – point (74,259)  </a:t>
            </a:r>
            <a:endParaRPr lang="he-IL" dirty="0"/>
          </a:p>
        </p:txBody>
      </p:sp>
      <p:pic>
        <p:nvPicPr>
          <p:cNvPr id="8" name="Picture 7" descr="A large pile of vegetables&#10;&#10;Description automatically generated">
            <a:extLst>
              <a:ext uri="{FF2B5EF4-FFF2-40B4-BE49-F238E27FC236}">
                <a16:creationId xmlns:a16="http://schemas.microsoft.com/office/drawing/2014/main" id="{57754A64-118F-8F31-3820-055431208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82" y="1366878"/>
            <a:ext cx="3047619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8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13D37-B678-E116-659C-99012A90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0780" y="0"/>
            <a:ext cx="302645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40576D-71B5-541C-1659-A0D78330512D}"/>
              </a:ext>
            </a:extLst>
          </p:cNvPr>
          <p:cNvSpPr/>
          <p:nvPr/>
        </p:nvSpPr>
        <p:spPr>
          <a:xfrm>
            <a:off x="914399" y="537744"/>
            <a:ext cx="1634247" cy="4182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A20gray.bmp</a:t>
            </a:r>
            <a:endParaRPr lang="he-I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C5CF58-518A-AB12-ED6D-F8C336ED4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177" y="4695825"/>
            <a:ext cx="2066925" cy="216217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2612797-6DC3-DB1B-2613-3DB9432E085E}"/>
              </a:ext>
            </a:extLst>
          </p:cNvPr>
          <p:cNvGrpSpPr/>
          <p:nvPr/>
        </p:nvGrpSpPr>
        <p:grpSpPr>
          <a:xfrm>
            <a:off x="10426812" y="2379174"/>
            <a:ext cx="1485795" cy="3992472"/>
            <a:chOff x="10230136" y="929724"/>
            <a:chExt cx="1485795" cy="399247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C944B2D-0388-9861-98AB-40D8FFC181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81291" y="2575615"/>
              <a:ext cx="341028" cy="97498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48CB969-413A-5209-2737-753279A89A39}"/>
                </a:ext>
              </a:extLst>
            </p:cNvPr>
            <p:cNvSpPr/>
            <p:nvPr/>
          </p:nvSpPr>
          <p:spPr>
            <a:xfrm>
              <a:off x="10654936" y="2217936"/>
              <a:ext cx="1060995" cy="359089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0C6CF2-477C-3C38-867F-C1D4D51EC65E}"/>
                </a:ext>
              </a:extLst>
            </p:cNvPr>
            <p:cNvSpPr/>
            <p:nvPr/>
          </p:nvSpPr>
          <p:spPr>
            <a:xfrm>
              <a:off x="10230136" y="929724"/>
              <a:ext cx="1378812" cy="35908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ACA295-117F-D0E0-6AB3-6933F4EE58AE}"/>
                </a:ext>
              </a:extLst>
            </p:cNvPr>
            <p:cNvCxnSpPr>
              <a:cxnSpLocks/>
            </p:cNvCxnSpPr>
            <p:nvPr/>
          </p:nvCxnSpPr>
          <p:spPr>
            <a:xfrm>
              <a:off x="10290707" y="1288813"/>
              <a:ext cx="65825" cy="26119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08E11B-CCE6-0A1E-BABF-D9623B20CCB8}"/>
                </a:ext>
              </a:extLst>
            </p:cNvPr>
            <p:cNvSpPr/>
            <p:nvPr/>
          </p:nvSpPr>
          <p:spPr>
            <a:xfrm>
              <a:off x="10356532" y="4075890"/>
              <a:ext cx="293540" cy="8463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025C3DB-CB7F-5124-57C8-1E63738EB6C2}"/>
                </a:ext>
              </a:extLst>
            </p:cNvPr>
            <p:cNvSpPr/>
            <p:nvPr/>
          </p:nvSpPr>
          <p:spPr>
            <a:xfrm>
              <a:off x="10765387" y="3550596"/>
              <a:ext cx="415904" cy="525294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8DE083C-63A3-DF9A-0D97-4FAF01888F8D}"/>
              </a:ext>
            </a:extLst>
          </p:cNvPr>
          <p:cNvSpPr txBox="1"/>
          <p:nvPr/>
        </p:nvSpPr>
        <p:spPr>
          <a:xfrm>
            <a:off x="3443233" y="619044"/>
            <a:ext cx="6481944" cy="286232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Here we can see the gray version of the original color image we provided. The grayscale of a specific point that we examine – (74,259) – is 146 and the profilers of the image is also can be seen. </a:t>
            </a:r>
            <a:r>
              <a:rPr lang="en-US" dirty="0">
                <a:solidFill>
                  <a:srgbClr val="FFFF00"/>
                </a:solidFill>
              </a:rPr>
              <a:t>Important conclusion: </a:t>
            </a:r>
            <a:r>
              <a:rPr lang="en-US" b="1" dirty="0">
                <a:solidFill>
                  <a:srgbClr val="FFFF00"/>
                </a:solidFill>
              </a:rPr>
              <a:t>we see that the image consists approximately 92% of the grayscale range (according to the profilers) because highest point is 251 and the lowest is 15.</a:t>
            </a:r>
          </a:p>
          <a:p>
            <a:endParaRPr lang="en-US" dirty="0"/>
          </a:p>
          <a:p>
            <a:r>
              <a:rPr lang="en-US" dirty="0"/>
              <a:t>After applying the spoiling as well as the min-max algorithm we will examine that point’s grayscale and the profilers to see the effects on them.</a:t>
            </a:r>
            <a:endParaRPr lang="he-IL" dirty="0"/>
          </a:p>
        </p:txBody>
      </p:sp>
      <p:sp>
        <p:nvSpPr>
          <p:cNvPr id="9" name="Google Shape;104;p3">
            <a:extLst>
              <a:ext uri="{FF2B5EF4-FFF2-40B4-BE49-F238E27FC236}">
                <a16:creationId xmlns:a16="http://schemas.microsoft.com/office/drawing/2014/main" id="{1686AB91-EEB8-75D6-11B9-3275D2DF27FD}"/>
              </a:ext>
            </a:extLst>
          </p:cNvPr>
          <p:cNvSpPr txBox="1"/>
          <p:nvPr/>
        </p:nvSpPr>
        <p:spPr>
          <a:xfrm>
            <a:off x="1131043" y="0"/>
            <a:ext cx="9083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21.6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2/5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957087-8100-A943-6987-F250D2B3D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6"/>
          <a:stretch/>
        </p:blipFill>
        <p:spPr>
          <a:xfrm>
            <a:off x="6261221" y="3667386"/>
            <a:ext cx="3456004" cy="31637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2D9145-02FC-5DF8-C52E-05489875E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85"/>
          <a:stretch/>
        </p:blipFill>
        <p:spPr>
          <a:xfrm>
            <a:off x="2654928" y="3667386"/>
            <a:ext cx="3484101" cy="3163742"/>
          </a:xfrm>
          <a:prstGeom prst="rect">
            <a:avLst/>
          </a:prstGeom>
        </p:spPr>
      </p:pic>
      <p:pic>
        <p:nvPicPr>
          <p:cNvPr id="19" name="Picture 18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BFC1CC82-4BDF-A1E1-E116-B6DD3B75F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2" y="1009345"/>
            <a:ext cx="3048000" cy="22860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E396E0C-FEC7-3DCC-AAC8-E83045A751C3}"/>
              </a:ext>
            </a:extLst>
          </p:cNvPr>
          <p:cNvSpPr/>
          <p:nvPr/>
        </p:nvSpPr>
        <p:spPr>
          <a:xfrm>
            <a:off x="8064230" y="3670300"/>
            <a:ext cx="350196" cy="230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BB77FDF-FF8F-2116-7517-26429149DEB0}"/>
              </a:ext>
            </a:extLst>
          </p:cNvPr>
          <p:cNvSpPr/>
          <p:nvPr/>
        </p:nvSpPr>
        <p:spPr>
          <a:xfrm>
            <a:off x="4416434" y="3667386"/>
            <a:ext cx="350196" cy="230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804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2010</TotalTime>
  <Words>1312</Words>
  <Application>Microsoft Office PowerPoint</Application>
  <PresentationFormat>Widescreen</PresentationFormat>
  <Paragraphs>120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Cambria Math</vt:lpstr>
      <vt:lpstr>Cooper Black</vt:lpstr>
      <vt:lpstr>Corben</vt:lpstr>
      <vt:lpstr>Office Theme</vt:lpstr>
      <vt:lpstr>Course: Image Processing 31651 Assignment #21 Pixel to Pixel Operations (Part 1) – version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21.9 What did we learned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45</cp:revision>
  <dcterms:created xsi:type="dcterms:W3CDTF">2024-07-16T07:12:11Z</dcterms:created>
  <dcterms:modified xsi:type="dcterms:W3CDTF">2024-08-08T08:41:59Z</dcterms:modified>
</cp:coreProperties>
</file>